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8" r:id="rId5"/>
    <p:sldId id="269" r:id="rId6"/>
    <p:sldId id="270" r:id="rId7"/>
    <p:sldId id="271" r:id="rId8"/>
    <p:sldId id="27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9/30/2022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2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9/30/2022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2010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9/30/2022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70401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9/30/2022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2231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9/30/2022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1677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9/30/2022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42260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9/30/2022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0723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9/30/2022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11850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9/30/2022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4398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9/30/2022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070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4010AF38-26DF-48B3-952C-4A9091D6863C}"/>
              </a:ext>
            </a:extLst>
          </p:cNvPr>
          <p:cNvSpPr>
            <a:spLocks noGrp="1"/>
          </p:cNvSpPr>
          <p:nvPr>
            <p:ph type="ctrTitle"/>
          </p:nvPr>
        </p:nvSpPr>
        <p:spPr>
          <a:xfrm>
            <a:off x="648929" y="373225"/>
            <a:ext cx="6253317" cy="3951888"/>
          </a:xfrm>
        </p:spPr>
        <p:txBody>
          <a:bodyPr>
            <a:normAutofit fontScale="90000"/>
          </a:bodyPr>
          <a:lstStyle/>
          <a:p>
            <a:r>
              <a:rPr lang="en-US" dirty="0"/>
              <a:t>Q</a:t>
            </a:r>
            <a:r>
              <a:rPr lang="en-US" sz="8000" dirty="0"/>
              <a:t>uantum processors and computing.</a:t>
            </a:r>
          </a:p>
        </p:txBody>
      </p:sp>
      <p:sp>
        <p:nvSpPr>
          <p:cNvPr id="3" name="Subtitle 2">
            <a:extLst>
              <a:ext uri="{FF2B5EF4-FFF2-40B4-BE49-F238E27FC236}">
                <a16:creationId xmlns:a16="http://schemas.microsoft.com/office/drawing/2014/main" id="{37FC2D8F-56D2-4ADF-B439-0E09E7C37894}"/>
              </a:ext>
            </a:extLst>
          </p:cNvPr>
          <p:cNvSpPr>
            <a:spLocks noGrp="1"/>
          </p:cNvSpPr>
          <p:nvPr>
            <p:ph type="subTitle" idx="1"/>
          </p:nvPr>
        </p:nvSpPr>
        <p:spPr>
          <a:xfrm>
            <a:off x="632899" y="4672739"/>
            <a:ext cx="6269347" cy="1021498"/>
          </a:xfrm>
        </p:spPr>
        <p:txBody>
          <a:bodyPr>
            <a:normAutofit/>
          </a:bodyPr>
          <a:lstStyle/>
          <a:p>
            <a:r>
              <a:rPr lang="en-US" dirty="0">
                <a:solidFill>
                  <a:schemeClr val="tx1">
                    <a:lumMod val="85000"/>
                    <a:lumOff val="15000"/>
                  </a:schemeClr>
                </a:solidFill>
              </a:rPr>
              <a:t>Aliyeva Qumru</a:t>
            </a:r>
            <a:endParaRPr lang="en-US" sz="2400" dirty="0">
              <a:solidFill>
                <a:schemeClr val="tx1">
                  <a:lumMod val="85000"/>
                  <a:lumOff val="15000"/>
                </a:schemeClr>
              </a:solidFill>
            </a:endParaRPr>
          </a:p>
        </p:txBody>
      </p:sp>
      <p:cxnSp>
        <p:nvCxnSpPr>
          <p:cNvPr id="29" name="Straight Connector 28">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08AC96E-AA33-4309-B51D-072F59E6EC0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556686" y="1"/>
            <a:ext cx="4635315" cy="6857999"/>
          </a:xfrm>
          <a:prstGeom prst="rect">
            <a:avLst/>
          </a:prstGeom>
        </p:spPr>
      </p:pic>
    </p:spTree>
    <p:extLst>
      <p:ext uri="{BB962C8B-B14F-4D97-AF65-F5344CB8AC3E}">
        <p14:creationId xmlns:p14="http://schemas.microsoft.com/office/powerpoint/2010/main" val="39127473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569C7-DDC3-3F53-92C6-B5AC0CAB3D38}"/>
              </a:ext>
            </a:extLst>
          </p:cNvPr>
          <p:cNvSpPr>
            <a:spLocks noGrp="1"/>
          </p:cNvSpPr>
          <p:nvPr>
            <p:ph type="title"/>
          </p:nvPr>
        </p:nvSpPr>
        <p:spPr/>
        <p:txBody>
          <a:bodyPr/>
          <a:lstStyle/>
          <a:p>
            <a:r>
              <a:rPr lang="en-US" dirty="0"/>
              <a:t>What is quantum computing?</a:t>
            </a:r>
          </a:p>
        </p:txBody>
      </p:sp>
      <p:sp>
        <p:nvSpPr>
          <p:cNvPr id="4" name="Text Placeholder 3">
            <a:extLst>
              <a:ext uri="{FF2B5EF4-FFF2-40B4-BE49-F238E27FC236}">
                <a16:creationId xmlns:a16="http://schemas.microsoft.com/office/drawing/2014/main" id="{B27A4748-6F18-C481-DDD4-4069D9179942}"/>
              </a:ext>
            </a:extLst>
          </p:cNvPr>
          <p:cNvSpPr>
            <a:spLocks noGrp="1"/>
          </p:cNvSpPr>
          <p:nvPr>
            <p:ph type="body" sz="half" idx="2"/>
          </p:nvPr>
        </p:nvSpPr>
        <p:spPr>
          <a:xfrm>
            <a:off x="6027576" y="874277"/>
            <a:ext cx="4702628" cy="5362490"/>
          </a:xfrm>
        </p:spPr>
        <p:txBody>
          <a:bodyPr/>
          <a:lstStyle/>
          <a:p>
            <a:r>
              <a:rPr lang="en-US" dirty="0">
                <a:solidFill>
                  <a:schemeClr val="tx1"/>
                </a:solidFill>
              </a:rPr>
              <a:t>Quantum computing is a rapidly developing technology that uses the laws of quantum mechanics to solve problems too complex for classical computers. Today, IBM Quantum makes real quantum hardware -- a tool scientists only began to imagine three decades ago -- available to thousands of developers. Our engineers deliver ever-more-powerful superconducting quantum processors at regular intervals, building toward the quantum computing speed and capacity necessary to change the world. These machines are very different from the classical computers that have been around for more than half a century.</a:t>
            </a:r>
          </a:p>
        </p:txBody>
      </p:sp>
      <p:pic>
        <p:nvPicPr>
          <p:cNvPr id="8" name="Picture 7">
            <a:extLst>
              <a:ext uri="{FF2B5EF4-FFF2-40B4-BE49-F238E27FC236}">
                <a16:creationId xmlns:a16="http://schemas.microsoft.com/office/drawing/2014/main" id="{450F34F6-C989-792C-D703-34EF6328ADE9}"/>
              </a:ext>
            </a:extLst>
          </p:cNvPr>
          <p:cNvPicPr>
            <a:picLocks noChangeAspect="1"/>
          </p:cNvPicPr>
          <p:nvPr/>
        </p:nvPicPr>
        <p:blipFill>
          <a:blip r:embed="rId2"/>
          <a:stretch>
            <a:fillRect/>
          </a:stretch>
        </p:blipFill>
        <p:spPr>
          <a:xfrm>
            <a:off x="350215" y="3555522"/>
            <a:ext cx="3810818" cy="2715208"/>
          </a:xfrm>
          <a:prstGeom prst="rect">
            <a:avLst/>
          </a:prstGeom>
        </p:spPr>
      </p:pic>
    </p:spTree>
    <p:extLst>
      <p:ext uri="{BB962C8B-B14F-4D97-AF65-F5344CB8AC3E}">
        <p14:creationId xmlns:p14="http://schemas.microsoft.com/office/powerpoint/2010/main" val="2298180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F2D85-E287-91CB-424C-535D60579E0A}"/>
              </a:ext>
            </a:extLst>
          </p:cNvPr>
          <p:cNvSpPr>
            <a:spLocks noGrp="1"/>
          </p:cNvSpPr>
          <p:nvPr>
            <p:ph type="title"/>
          </p:nvPr>
        </p:nvSpPr>
        <p:spPr/>
        <p:txBody>
          <a:bodyPr/>
          <a:lstStyle/>
          <a:p>
            <a:r>
              <a:rPr lang="en-US" dirty="0"/>
              <a:t>Why do we need quantum computers?</a:t>
            </a:r>
          </a:p>
        </p:txBody>
      </p:sp>
      <p:sp>
        <p:nvSpPr>
          <p:cNvPr id="3" name="Content Placeholder 2">
            <a:extLst>
              <a:ext uri="{FF2B5EF4-FFF2-40B4-BE49-F238E27FC236}">
                <a16:creationId xmlns:a16="http://schemas.microsoft.com/office/drawing/2014/main" id="{D5688674-6491-B7BF-694E-5E1C192393D0}"/>
              </a:ext>
            </a:extLst>
          </p:cNvPr>
          <p:cNvSpPr>
            <a:spLocks noGrp="1"/>
          </p:cNvSpPr>
          <p:nvPr>
            <p:ph idx="1"/>
          </p:nvPr>
        </p:nvSpPr>
        <p:spPr>
          <a:xfrm>
            <a:off x="6457360" y="781621"/>
            <a:ext cx="4244853" cy="5294757"/>
          </a:xfrm>
        </p:spPr>
        <p:txBody>
          <a:bodyPr>
            <a:normAutofit/>
          </a:bodyPr>
          <a:lstStyle/>
          <a:p>
            <a:r>
              <a:rPr lang="en-US" dirty="0"/>
              <a:t>For some problems, supercomputers aren’t that super.</a:t>
            </a:r>
          </a:p>
          <a:p>
            <a:r>
              <a:rPr lang="en-US" dirty="0"/>
              <a:t>When scientists and engineers encounter difficult problems, they turn to supercomputers. These are very large classical computers, often with thousands of classical CPU and GPU cores. </a:t>
            </a:r>
          </a:p>
          <a:p>
            <a:r>
              <a:rPr lang="en-US" dirty="0"/>
              <a:t>If a supercomputer gets stumped, that's probably because the big classical machine was asked to solve a problem with a high degree of complexity. When classical computers fail, it's often due to complexity.</a:t>
            </a:r>
          </a:p>
        </p:txBody>
      </p:sp>
    </p:spTree>
    <p:extLst>
      <p:ext uri="{BB962C8B-B14F-4D97-AF65-F5344CB8AC3E}">
        <p14:creationId xmlns:p14="http://schemas.microsoft.com/office/powerpoint/2010/main" val="3777700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9A7ED-05BD-688E-DD1D-ED81B4139EF3}"/>
              </a:ext>
            </a:extLst>
          </p:cNvPr>
          <p:cNvSpPr>
            <a:spLocks noGrp="1"/>
          </p:cNvSpPr>
          <p:nvPr>
            <p:ph type="title"/>
          </p:nvPr>
        </p:nvSpPr>
        <p:spPr>
          <a:xfrm>
            <a:off x="643466" y="786383"/>
            <a:ext cx="3517567" cy="1322335"/>
          </a:xfrm>
        </p:spPr>
        <p:txBody>
          <a:bodyPr/>
          <a:lstStyle/>
          <a:p>
            <a:r>
              <a:rPr lang="en-US" dirty="0"/>
              <a:t>Quantum computing</a:t>
            </a:r>
          </a:p>
        </p:txBody>
      </p:sp>
      <p:pic>
        <p:nvPicPr>
          <p:cNvPr id="8" name="Picture 7">
            <a:extLst>
              <a:ext uri="{FF2B5EF4-FFF2-40B4-BE49-F238E27FC236}">
                <a16:creationId xmlns:a16="http://schemas.microsoft.com/office/drawing/2014/main" id="{548D8E50-3441-C5D3-9263-D47659CC19CC}"/>
              </a:ext>
            </a:extLst>
          </p:cNvPr>
          <p:cNvPicPr>
            <a:picLocks noChangeAspect="1"/>
          </p:cNvPicPr>
          <p:nvPr/>
        </p:nvPicPr>
        <p:blipFill>
          <a:blip r:embed="rId2"/>
          <a:stretch>
            <a:fillRect/>
          </a:stretch>
        </p:blipFill>
        <p:spPr>
          <a:xfrm>
            <a:off x="242498" y="2435291"/>
            <a:ext cx="4151547" cy="4030824"/>
          </a:xfrm>
          <a:prstGeom prst="rect">
            <a:avLst/>
          </a:prstGeom>
        </p:spPr>
      </p:pic>
      <p:sp>
        <p:nvSpPr>
          <p:cNvPr id="7" name="Content Placeholder 6">
            <a:extLst>
              <a:ext uri="{FF2B5EF4-FFF2-40B4-BE49-F238E27FC236}">
                <a16:creationId xmlns:a16="http://schemas.microsoft.com/office/drawing/2014/main" id="{67373C1B-4D9E-6A6A-BC39-D9F82A2D1691}"/>
              </a:ext>
            </a:extLst>
          </p:cNvPr>
          <p:cNvSpPr>
            <a:spLocks noGrp="1"/>
          </p:cNvSpPr>
          <p:nvPr>
            <p:ph idx="1"/>
          </p:nvPr>
        </p:nvSpPr>
        <p:spPr>
          <a:xfrm>
            <a:off x="6457359" y="812798"/>
            <a:ext cx="4151547" cy="5294757"/>
          </a:xfrm>
        </p:spPr>
        <p:txBody>
          <a:bodyPr>
            <a:normAutofit/>
          </a:bodyPr>
          <a:lstStyle/>
          <a:p>
            <a:r>
              <a:rPr lang="en-US" dirty="0"/>
              <a:t>Quantum computing uses a combination of bits to perform specific computational tasks. All at a much higher efficiency than their classical counterparts. A quantum computer gets most of its processing power from bits in multiple states at once. They can perform tasks using 1, 0, and a combination of both 1 and 0 at the same time. Current research centers in quantum computing include MIT, IBM, Oxford University, and Los Alamos National Laboratory. In addition, developers have begun to gain access to quantum computers through cloud services.</a:t>
            </a:r>
          </a:p>
        </p:txBody>
      </p:sp>
    </p:spTree>
    <p:extLst>
      <p:ext uri="{BB962C8B-B14F-4D97-AF65-F5344CB8AC3E}">
        <p14:creationId xmlns:p14="http://schemas.microsoft.com/office/powerpoint/2010/main" val="3485025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BD770-3855-2067-428B-C5D372DB63F0}"/>
              </a:ext>
            </a:extLst>
          </p:cNvPr>
          <p:cNvSpPr>
            <a:spLocks noGrp="1"/>
          </p:cNvSpPr>
          <p:nvPr>
            <p:ph type="title"/>
          </p:nvPr>
        </p:nvSpPr>
        <p:spPr/>
        <p:txBody>
          <a:bodyPr/>
          <a:lstStyle/>
          <a:p>
            <a:r>
              <a:rPr lang="en-US" dirty="0"/>
              <a:t>How to solve problems with a quantum computer?</a:t>
            </a:r>
          </a:p>
        </p:txBody>
      </p:sp>
      <p:sp>
        <p:nvSpPr>
          <p:cNvPr id="3" name="Content Placeholder 2">
            <a:extLst>
              <a:ext uri="{FF2B5EF4-FFF2-40B4-BE49-F238E27FC236}">
                <a16:creationId xmlns:a16="http://schemas.microsoft.com/office/drawing/2014/main" id="{9EEE8EBE-2FDF-EAE4-1677-B4664EF0C017}"/>
              </a:ext>
            </a:extLst>
          </p:cNvPr>
          <p:cNvSpPr>
            <a:spLocks noGrp="1"/>
          </p:cNvSpPr>
          <p:nvPr>
            <p:ph idx="1"/>
          </p:nvPr>
        </p:nvSpPr>
        <p:spPr>
          <a:xfrm>
            <a:off x="6288833" y="395671"/>
            <a:ext cx="4301411" cy="5294757"/>
          </a:xfrm>
        </p:spPr>
        <p:txBody>
          <a:bodyPr>
            <a:normAutofit fontScale="92500" lnSpcReduction="20000"/>
          </a:bodyPr>
          <a:lstStyle/>
          <a:p>
            <a:r>
              <a:rPr lang="en-US" dirty="0"/>
              <a:t>Classical computers are better at some tasks than quantum computers, such as sending and receiving emails, creating spreadsheets and other documents, and desktop publishing. Quantum computers have the potential to solve some problems better, faster, and more efficient than classical computers.</a:t>
            </a:r>
          </a:p>
          <a:p>
            <a:endParaRPr lang="en-US" dirty="0"/>
          </a:p>
          <a:p>
            <a:r>
              <a:rPr lang="en-US" dirty="0"/>
              <a:t>To solve any problem, you’ll have input, computation, and output.</a:t>
            </a:r>
          </a:p>
          <a:p>
            <a:pPr>
              <a:buFont typeface="Arial" panose="020B0604020202020204" pitchFamily="34" charset="0"/>
              <a:buChar char="•"/>
            </a:pPr>
            <a:r>
              <a:rPr lang="en-US" dirty="0"/>
              <a:t>Input – The data required to run the computation</a:t>
            </a:r>
          </a:p>
          <a:p>
            <a:pPr>
              <a:buFont typeface="Arial" panose="020B0604020202020204" pitchFamily="34" charset="0"/>
              <a:buChar char="•"/>
            </a:pPr>
            <a:r>
              <a:rPr lang="en-US" dirty="0"/>
              <a:t>Computation – The instructions given to the computer to process the data</a:t>
            </a:r>
          </a:p>
          <a:p>
            <a:pPr>
              <a:buFont typeface="Arial" panose="020B0604020202020204" pitchFamily="34" charset="0"/>
              <a:buChar char="•"/>
            </a:pPr>
            <a:r>
              <a:rPr lang="en-US" dirty="0"/>
              <a:t>Output – The useful result received from the computation</a:t>
            </a:r>
          </a:p>
          <a:p>
            <a:endParaRPr lang="en-US" dirty="0"/>
          </a:p>
        </p:txBody>
      </p:sp>
    </p:spTree>
    <p:extLst>
      <p:ext uri="{BB962C8B-B14F-4D97-AF65-F5344CB8AC3E}">
        <p14:creationId xmlns:p14="http://schemas.microsoft.com/office/powerpoint/2010/main" val="1552197563"/>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F5B1FD9-3BB6-4DA9-A089-3B68C2323D4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38A3B04-B0F3-4C12-A722-52B5CF6D9723}">
  <ds:schemaRefs>
    <ds:schemaRef ds:uri="http://schemas.microsoft.com/sharepoint/v3/contenttype/forms"/>
  </ds:schemaRefs>
</ds:datastoreItem>
</file>

<file path=customXml/itemProps3.xml><?xml version="1.0" encoding="utf-8"?>
<ds:datastoreItem xmlns:ds="http://schemas.openxmlformats.org/officeDocument/2006/customXml" ds:itemID="{1747A963-53E0-44AF-AF13-963FE676C6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{A91B8C38-C2D1-4F02-992C-7703D33845D0}tf33845126_win32</Template>
  <TotalTime>171</TotalTime>
  <Words>391</Words>
  <Application>Microsoft Office PowerPoint</Application>
  <PresentationFormat>Widescreen</PresentationFormat>
  <Paragraphs>17</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Bookman Old Style</vt:lpstr>
      <vt:lpstr>Calibri</vt:lpstr>
      <vt:lpstr>Franklin Gothic Book</vt:lpstr>
      <vt:lpstr>1_RetrospectVTI</vt:lpstr>
      <vt:lpstr>Quantum processors and computing.</vt:lpstr>
      <vt:lpstr>What is quantum computing?</vt:lpstr>
      <vt:lpstr>Why do we need quantum computers?</vt:lpstr>
      <vt:lpstr>Quantum computing</vt:lpstr>
      <vt:lpstr>How to solve problems with a quantum computer?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Quantum processors and computing.</dc:title>
  <dc:creator>Qumru Əliyeva</dc:creator>
  <cp:lastModifiedBy>Qumru Əliyeva</cp:lastModifiedBy>
  <cp:revision>1</cp:revision>
  <dcterms:created xsi:type="dcterms:W3CDTF">2022-09-30T12:33:10Z</dcterms:created>
  <dcterms:modified xsi:type="dcterms:W3CDTF">2022-09-30T15:24:16Z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